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3"/>
  </p:notesMasterIdLst>
  <p:handoutMasterIdLst>
    <p:handoutMasterId r:id="rId24"/>
  </p:handoutMasterIdLst>
  <p:sldIdLst>
    <p:sldId id="263" r:id="rId2"/>
    <p:sldId id="262" r:id="rId3"/>
    <p:sldId id="264" r:id="rId4"/>
    <p:sldId id="256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59" r:id="rId18"/>
    <p:sldId id="277" r:id="rId19"/>
    <p:sldId id="279" r:id="rId20"/>
    <p:sldId id="278" r:id="rId21"/>
    <p:sldId id="260" r:id="rId22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06/08/2020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06/08/2020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1103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9757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289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622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2424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6694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427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6322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4788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3059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84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7.jpeg"/><Relationship Id="rId4" Type="http://schemas.openxmlformats.org/officeDocument/2006/relationships/video" Target="../media/media4.mp4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video" Target="../media/media6.mp4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SEGURIDAD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5202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Cuadro de texto para pedir el NIF de un usuario</a:t>
            </a:r>
          </a:p>
          <a:p>
            <a:pPr algn="just" eaLnBrk="1" hangingPunct="1"/>
            <a:endParaRPr lang="es-ES" altLang="es-ES" sz="2000" i="1" dirty="0"/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El cuadro de texto esta vacío.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El cuadro de texto no contiene un texto formado por 8 números seguidos de una letra.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La letra es incorrecta.</a:t>
            </a:r>
          </a:p>
        </p:txBody>
      </p:sp>
    </p:spTree>
    <p:extLst>
      <p:ext uri="{BB962C8B-B14F-4D97-AF65-F5344CB8AC3E}">
        <p14:creationId xmlns:p14="http://schemas.microsoft.com/office/powerpoint/2010/main" val="394508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17281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facilitar la tarea al usuario. Evitar inserciones de datos innecesarias, uso excesivo del teclado o clics de ratón. Debe ser intuitiva y ofrecer ayuda en cualquier situación que lo requiera.</a:t>
            </a:r>
          </a:p>
        </p:txBody>
      </p:sp>
    </p:spTree>
    <p:extLst>
      <p:ext uri="{BB962C8B-B14F-4D97-AF65-F5344CB8AC3E}">
        <p14:creationId xmlns:p14="http://schemas.microsoft.com/office/powerpoint/2010/main" val="951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81252" y="1988840"/>
            <a:ext cx="8264525" cy="504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Control para pedir una fecha al usuario</a:t>
            </a:r>
          </a:p>
        </p:txBody>
      </p:sp>
      <p:pic>
        <p:nvPicPr>
          <p:cNvPr id="2" name="VC01_1">
            <a:hlinkClick r:id="" action="ppaction://media"/>
            <a:extLst>
              <a:ext uri="{FF2B5EF4-FFF2-40B4-BE49-F238E27FC236}">
                <a16:creationId xmlns:a16="http://schemas.microsoft.com/office/drawing/2014/main" id="{4AA8BA67-AB4F-4631-A520-14A1E35AF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3712" y="2744679"/>
            <a:ext cx="2400300" cy="1790700"/>
          </a:xfrm>
          <a:prstGeom prst="rect">
            <a:avLst/>
          </a:prstGeom>
        </p:spPr>
      </p:pic>
      <p:pic>
        <p:nvPicPr>
          <p:cNvPr id="3" name="VC01_2">
            <a:hlinkClick r:id="" action="ppaction://media"/>
            <a:extLst>
              <a:ext uri="{FF2B5EF4-FFF2-40B4-BE49-F238E27FC236}">
                <a16:creationId xmlns:a16="http://schemas.microsoft.com/office/drawing/2014/main" id="{6DA67340-77E8-42CA-8327-E5B2A9B75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2144" y="2708920"/>
            <a:ext cx="2400300" cy="1790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9B0531-2338-462B-AA72-F44DCC148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869160"/>
            <a:ext cx="1262799" cy="1262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3AAE6-223B-4E92-9E71-E2277290AF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993798"/>
            <a:ext cx="1262799" cy="12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81252" y="1988840"/>
            <a:ext cx="8264525" cy="504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Control para modificar el volumen de reproducción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9B0531-2338-462B-AA72-F44DCC14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869160"/>
            <a:ext cx="1262799" cy="1262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3AAE6-223B-4E92-9E71-E2277290A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993798"/>
            <a:ext cx="1262799" cy="1262799"/>
          </a:xfrm>
          <a:prstGeom prst="rect">
            <a:avLst/>
          </a:prstGeom>
        </p:spPr>
      </p:pic>
      <p:pic>
        <p:nvPicPr>
          <p:cNvPr id="5" name="VC01_3">
            <a:hlinkClick r:id="" action="ppaction://media"/>
            <a:extLst>
              <a:ext uri="{FF2B5EF4-FFF2-40B4-BE49-F238E27FC236}">
                <a16:creationId xmlns:a16="http://schemas.microsoft.com/office/drawing/2014/main" id="{DE47013E-2541-4357-A53F-80ECBC2D4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31704" y="2847997"/>
            <a:ext cx="2400300" cy="1790700"/>
          </a:xfrm>
          <a:prstGeom prst="rect">
            <a:avLst/>
          </a:prstGeom>
        </p:spPr>
      </p:pic>
      <p:pic>
        <p:nvPicPr>
          <p:cNvPr id="6" name="VC01_4">
            <a:hlinkClick r:id="" action="ppaction://media"/>
            <a:extLst>
              <a:ext uri="{FF2B5EF4-FFF2-40B4-BE49-F238E27FC236}">
                <a16:creationId xmlns:a16="http://schemas.microsoft.com/office/drawing/2014/main" id="{412E5F33-698B-46DB-9923-50CDDC9170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92144" y="2847997"/>
            <a:ext cx="2400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0882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tener no solamente un aspecto atractivo sino agradable. El texto debe ser fácil de leer, los colores deben tener un contraste adecuado y no ser excesivamente “chillones”. Evitar interfaces excesivamente densas o recargadas. Los controles deben estar adecuadamente organizados y situados.</a:t>
            </a:r>
          </a:p>
        </p:txBody>
      </p:sp>
    </p:spTree>
    <p:extLst>
      <p:ext uri="{BB962C8B-B14F-4D97-AF65-F5344CB8AC3E}">
        <p14:creationId xmlns:p14="http://schemas.microsoft.com/office/powerpoint/2010/main" val="4984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TEXTO: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Fuentes fácilmente legibles (evitar fuentes extravagantes).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Priorizar fuentes </a:t>
            </a:r>
            <a:r>
              <a:rPr lang="es-ES" altLang="es-ES" sz="2400" dirty="0" err="1"/>
              <a:t>sans</a:t>
            </a:r>
            <a:r>
              <a:rPr lang="es-ES" altLang="es-ES" sz="2400" dirty="0"/>
              <a:t> (o </a:t>
            </a:r>
            <a:r>
              <a:rPr lang="es-ES" altLang="es-ES" sz="2400" dirty="0" err="1"/>
              <a:t>sans-serif</a:t>
            </a:r>
            <a:r>
              <a:rPr lang="es-ES" altLang="es-ES" sz="2400" dirty="0"/>
              <a:t>).   </a:t>
            </a:r>
            <a:r>
              <a:rPr lang="es-ES" altLang="es-ES" dirty="0"/>
              <a:t>SI / </a:t>
            </a:r>
            <a:r>
              <a:rPr lang="es-ES" alt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Texto de tamaño adecuado.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Uniformidad en los tipos de fuente en toda la interfaz.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F8072B-7288-40F4-9F51-B00A89443478}"/>
              </a:ext>
            </a:extLst>
          </p:cNvPr>
          <p:cNvSpPr txBox="1"/>
          <p:nvPr/>
        </p:nvSpPr>
        <p:spPr>
          <a:xfrm>
            <a:off x="1415480" y="47251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dwardian Script ITC" panose="030303020407070D0804" pitchFamily="66" charset="0"/>
              </a:rPr>
              <a:t>ACEPTAR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445EE8-0792-4128-9056-F7DABCA08B43}"/>
              </a:ext>
            </a:extLst>
          </p:cNvPr>
          <p:cNvSpPr txBox="1"/>
          <p:nvPr/>
        </p:nvSpPr>
        <p:spPr>
          <a:xfrm>
            <a:off x="3143672" y="470073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n-lt"/>
              </a:rPr>
              <a:t>ACEPTAR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BB592B-5572-47E4-B752-455026ED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4411191"/>
            <a:ext cx="4019550" cy="962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21F58F-8986-49F1-94EE-BA8A278E8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14" y="5137860"/>
            <a:ext cx="470711" cy="4707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9AB1D1-91F7-47F5-9B44-C34084F069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23" y="5255955"/>
            <a:ext cx="470711" cy="4707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3F6E6D-26FA-4FF1-A247-27A04F1AE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67" y="5235457"/>
            <a:ext cx="470712" cy="4707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1F7559-6313-418B-B04F-C688FAD89C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72" y="5342318"/>
            <a:ext cx="470712" cy="4707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4319CB1-5D68-4A80-93B3-96F1899332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01" y="5336625"/>
            <a:ext cx="470712" cy="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2" grpId="0" uiExpand="1"/>
      <p:bldP spid="3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11521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COLOR: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Usar combinaciones de colores con alto contraste.</a:t>
            </a:r>
          </a:p>
        </p:txBody>
      </p:sp>
    </p:spTree>
    <p:extLst>
      <p:ext uri="{BB962C8B-B14F-4D97-AF65-F5344CB8AC3E}">
        <p14:creationId xmlns:p14="http://schemas.microsoft.com/office/powerpoint/2010/main" val="99400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66E68-F060-420E-AD7D-04501B9A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340768"/>
            <a:ext cx="4543425" cy="16668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071E27-9FC5-4551-87F6-377E336B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3606701"/>
            <a:ext cx="4486275" cy="1495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A92CCA-C543-440D-BAC1-FCB3A2ED5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005064"/>
            <a:ext cx="470711" cy="4707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71FC9B-5046-4F65-9CF1-213FC68998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7" y="2060848"/>
            <a:ext cx="470712" cy="470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2808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COLOR: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Usar combinaciones de colores con alto contraste.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Aprovechar las convenciones (colores semáforo)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Evitar el uso de colores muy vivos (o “chillones”).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Uniformidad en los colores.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Elegir el tema general de la interfaz (light/</a:t>
            </a:r>
            <a:r>
              <a:rPr lang="es-ES" altLang="es-ES" sz="2400" dirty="0" err="1"/>
              <a:t>dark</a:t>
            </a:r>
            <a:r>
              <a:rPr lang="es-ES" altLang="es-E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264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F3C13E-878F-4CDC-992C-D613D797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907042" cy="5407594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F3F814CB-900F-4BD1-BC0C-6E75DB4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737" y="414115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Visual Studio .NET - Tema Light</a:t>
            </a:r>
          </a:p>
        </p:txBody>
      </p:sp>
    </p:spTree>
    <p:extLst>
      <p:ext uri="{BB962C8B-B14F-4D97-AF65-F5344CB8AC3E}">
        <p14:creationId xmlns:p14="http://schemas.microsoft.com/office/powerpoint/2010/main" val="110516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Conceptos básicos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21EFB2-B6F2-4810-9C06-520925EB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894229" cy="5400600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9DF62306-5ECC-4522-9EEC-6365579A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737" y="414115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Visual Studio .NET - Tema </a:t>
            </a:r>
            <a:r>
              <a:rPr lang="es-ES" dirty="0" err="1"/>
              <a:t>Dark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04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¿Qué es una Interfaz?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Aspectos clave en el desarrollo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0163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eaLnBrk="1" hangingPunct="1"/>
            <a:r>
              <a:rPr lang="es-ES" altLang="es-ES" sz="2000" dirty="0"/>
              <a:t>Del ingl. interface 'superficie de contacto'.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s-ES" altLang="es-ES" sz="1800" dirty="0"/>
              <a:t>f. Conexión o frontera común entre dos aparatos o sistemas independientes.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s-ES" altLang="es-ES" sz="1800" dirty="0"/>
              <a:t>f. Inform. Conexión, física o lógica, entre una computadora y el usuario, un dispositivo periférico o un enlace de comunicaciones.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8D1C36-4E6D-485A-A639-F4DDCF8B0866}"/>
              </a:ext>
            </a:extLst>
          </p:cNvPr>
          <p:cNvSpPr txBox="1"/>
          <p:nvPr/>
        </p:nvSpPr>
        <p:spPr>
          <a:xfrm>
            <a:off x="1991544" y="630932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Fuente: Diccionario de la RAE</a:t>
            </a:r>
            <a:endParaRPr lang="es-E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37445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es-ES" altLang="es-ES" sz="2000" dirty="0"/>
              <a:t>Una interfaz (interfaces, en plural) se utiliza en informática para nombrar a la conexión funcional entre dos sistemas, programas, dispositivos o componentes de cualquier tipo, que proporciona una comunicación de distintos niveles, permitiendo el intercambio de información.</a:t>
            </a:r>
          </a:p>
          <a:p>
            <a:pPr algn="just" eaLnBrk="1" hangingPunct="1"/>
            <a:r>
              <a:rPr lang="es-ES" altLang="es-ES" sz="2000" dirty="0"/>
              <a:t>Ejemplos de interfaces en informática son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de usuario</a:t>
            </a:r>
            <a:r>
              <a:rPr lang="es-ES" altLang="es-ES" sz="2000" dirty="0">
                <a:solidFill>
                  <a:srgbClr val="0070C0"/>
                </a:solidFill>
              </a:rPr>
              <a:t> </a:t>
            </a:r>
            <a:r>
              <a:rPr lang="es-ES" altLang="es-ES" sz="2000" dirty="0"/>
              <a:t>(entre computadora y persona), como sería una pantalla o un ratón (en el caso de hardware) o la ventana gráfica de un programa con el que se interactúa (en el caso de software);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físicas </a:t>
            </a:r>
            <a:r>
              <a:rPr lang="es-ES" altLang="es-ES" sz="2000" dirty="0"/>
              <a:t>(entre dos dispositivos), como el SCSI o el USB, o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lógicas</a:t>
            </a:r>
            <a:r>
              <a:rPr lang="es-ES" altLang="es-ES" sz="2000" dirty="0">
                <a:solidFill>
                  <a:srgbClr val="0070C0"/>
                </a:solidFill>
              </a:rPr>
              <a:t> </a:t>
            </a:r>
            <a:r>
              <a:rPr lang="es-ES" altLang="es-ES" sz="2000" dirty="0"/>
              <a:t>(entre dos programas), como la API o el DOM</a:t>
            </a:r>
            <a:r>
              <a:rPr lang="es-ES" altLang="es-ES" sz="18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8D1C36-4E6D-485A-A639-F4DDCF8B0866}"/>
              </a:ext>
            </a:extLst>
          </p:cNvPr>
          <p:cNvSpPr txBox="1"/>
          <p:nvPr/>
        </p:nvSpPr>
        <p:spPr>
          <a:xfrm>
            <a:off x="1991544" y="630932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Fuente: Wikipedia</a:t>
            </a:r>
            <a:endParaRPr lang="es-E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59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es-ES" altLang="es-ES" sz="2000" dirty="0"/>
              <a:t>Conjunto de ventanas gráficas de un programa con las que el usuario interactúa con la aplicación para activar sus distintas funcionalidades y proporcionar los datos necesarios para ello.</a:t>
            </a:r>
          </a:p>
          <a:p>
            <a:pPr algn="just" eaLnBrk="1" hangingPunct="1"/>
            <a:r>
              <a:rPr lang="es-ES" altLang="es-ES" sz="2000" dirty="0"/>
              <a:t>Lo hará utilizando los periféricos de entrada disponibles (teclado, ratón, tableta, pantalla táctil,…) y actuando sobre los controles dispuestos en la interfaz.</a:t>
            </a:r>
            <a:endParaRPr lang="es-ES" altLang="es-ES" sz="1800" dirty="0"/>
          </a:p>
        </p:txBody>
      </p:sp>
    </p:spTree>
    <p:extLst>
      <p:ext uri="{BB962C8B-B14F-4D97-AF65-F5344CB8AC3E}">
        <p14:creationId xmlns:p14="http://schemas.microsoft.com/office/powerpoint/2010/main" val="13699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 DE UNA INTERFAZ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0163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 algn="ctr" eaLnBrk="1" hangingPunct="1">
              <a:buFont typeface="+mj-lt"/>
              <a:buAutoNum type="arabicPeriod"/>
            </a:pPr>
            <a:r>
              <a:rPr lang="es-ES" altLang="es-ES" dirty="0"/>
              <a:t>Funcionalidad</a:t>
            </a:r>
          </a:p>
          <a:p>
            <a:pPr marL="457200" indent="-457200" algn="ctr" eaLnBrk="1" hangingPunct="1">
              <a:buFont typeface="+mj-lt"/>
              <a:buAutoNum type="arabicPeriod"/>
            </a:pPr>
            <a:r>
              <a:rPr lang="es-ES" altLang="es-ES" sz="2400" dirty="0"/>
              <a:t>Seguridad</a:t>
            </a:r>
          </a:p>
          <a:p>
            <a:pPr marL="457200" indent="-457200" algn="ctr" eaLnBrk="1" hangingPunct="1">
              <a:buFont typeface="+mj-lt"/>
              <a:buAutoNum type="arabicPeriod"/>
            </a:pPr>
            <a:r>
              <a:rPr lang="es-ES" altLang="es-ES" sz="2000" dirty="0"/>
              <a:t>Usabilidad</a:t>
            </a:r>
            <a:endParaRPr lang="es-ES" altLang="es-ES" sz="2400" dirty="0"/>
          </a:p>
          <a:p>
            <a:pPr marL="342900" indent="-342900" algn="ctr" eaLnBrk="1" hangingPunct="1">
              <a:buFont typeface="+mj-lt"/>
              <a:buAutoNum type="arabicPeriod"/>
            </a:pPr>
            <a:r>
              <a:rPr lang="es-ES" altLang="es-ES" sz="1800" dirty="0"/>
              <a:t>Aspecto</a:t>
            </a:r>
          </a:p>
        </p:txBody>
      </p:sp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FUNCIONALIDAD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1"/>
            <a:ext cx="8264525" cy="12961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permite llevar a cabo correctamente </a:t>
            </a:r>
            <a:r>
              <a:rPr lang="es-ES" altLang="es-ES" sz="2400" b="1" u="sng" dirty="0"/>
              <a:t>TODAS</a:t>
            </a:r>
            <a:r>
              <a:rPr lang="es-ES" altLang="es-ES" sz="2400" dirty="0"/>
              <a:t> las funcionalidades desarrolladas en el programa para el que ha sido diseñada.</a:t>
            </a:r>
          </a:p>
        </p:txBody>
      </p:sp>
    </p:spTree>
    <p:extLst>
      <p:ext uri="{BB962C8B-B14F-4D97-AF65-F5344CB8AC3E}">
        <p14:creationId xmlns:p14="http://schemas.microsoft.com/office/powerpoint/2010/main" val="310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SEGURIDAD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17281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asegurar que los información proporcionada por el usuario es completa y correcta. En caso contrarió la aplicación puede producir resultados incorrectos o incluso puede terminar de forma abrupta e inesperada (“se cuelga”).</a:t>
            </a:r>
          </a:p>
        </p:txBody>
      </p:sp>
    </p:spTree>
    <p:extLst>
      <p:ext uri="{BB962C8B-B14F-4D97-AF65-F5344CB8AC3E}">
        <p14:creationId xmlns:p14="http://schemas.microsoft.com/office/powerpoint/2010/main" val="6543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1143</TotalTime>
  <Words>686</Words>
  <Application>Microsoft Office PowerPoint</Application>
  <PresentationFormat>Panorámica</PresentationFormat>
  <Paragraphs>81</Paragraphs>
  <Slides>21</Slides>
  <Notes>15</Notes>
  <HiddenSlides>1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Edwardian Script ITC</vt:lpstr>
      <vt:lpstr>Times New Roman</vt:lpstr>
      <vt:lpstr>Linkia</vt:lpstr>
      <vt:lpstr>Presentación de PowerPoint</vt:lpstr>
      <vt:lpstr>Presentación de PowerPoint</vt:lpstr>
      <vt:lpstr>Contenido de la Video clase:</vt:lpstr>
      <vt:lpstr>¿QUÉ ES UNA INTERFAZ?</vt:lpstr>
      <vt:lpstr>¿QUÉ ES UNA INTERFAZ?</vt:lpstr>
      <vt:lpstr>¿QUÉ ES UNA INTERFAZ?</vt:lpstr>
      <vt:lpstr>ASPECTOS CLAVE DE UNA INTERFAZ</vt:lpstr>
      <vt:lpstr>ASPECTOS CLAVE: FUNCIONALIDAD</vt:lpstr>
      <vt:lpstr>ASPECTOS CLAVE: SEGURIDAD</vt:lpstr>
      <vt:lpstr>ASPECTOS CLAVE: SEGURIDAD</vt:lpstr>
      <vt:lpstr>ASPECTOS CLAVE: USABILIDAD</vt:lpstr>
      <vt:lpstr>ASPECTOS CLAVE: USABILIDAD</vt:lpstr>
      <vt:lpstr>ASPECTOS CLAVE: USABILIDAD</vt:lpstr>
      <vt:lpstr>ASPECTOS CLAVE: ASPECTO</vt:lpstr>
      <vt:lpstr>ASPECTOS CLAVE: ASPECTO</vt:lpstr>
      <vt:lpstr>ASPECTOS CLAVE: ASPECTO</vt:lpstr>
      <vt:lpstr>Presentación de PowerPoint</vt:lpstr>
      <vt:lpstr>ASPECTOS CLAVE: ASPECTO</vt:lpstr>
      <vt:lpstr>Visual Studio .NET - Tema Light</vt:lpstr>
      <vt:lpstr>Visual Studio .NET - Tema Dark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109</cp:revision>
  <dcterms:created xsi:type="dcterms:W3CDTF">2012-09-14T09:01:05Z</dcterms:created>
  <dcterms:modified xsi:type="dcterms:W3CDTF">2020-08-06T19:21:32Z</dcterms:modified>
</cp:coreProperties>
</file>